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9" name="Shape 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drafting_line-2.png"/>
          <p:cNvPicPr/>
          <p:nvPr/>
        </p:nvPicPr>
        <p:blipFill>
          <a:blip r:embed="rId3">
            <a:alphaModFix amt="70000"/>
            <a:extLst/>
          </a:blip>
          <a:stretch>
            <a:fillRect/>
          </a:stretch>
        </p:blipFill>
        <p:spPr>
          <a:xfrm>
            <a:off x="1003300" y="8115300"/>
            <a:ext cx="10998200" cy="6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hape 32"/>
          <p:cNvSpPr/>
          <p:nvPr>
            <p:ph type="title"/>
          </p:nvPr>
        </p:nvSpPr>
        <p:spPr>
          <a:xfrm>
            <a:off x="1041400" y="6959600"/>
            <a:ext cx="10922000" cy="1016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cap="all" spc="208" sz="5200">
                <a:solidFill>
                  <a:srgbClr val="5C554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Title Text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041400" y="8293100"/>
            <a:ext cx="10922000" cy="9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0" indent="0" algn="ctr">
              <a:spcBef>
                <a:spcPts val="0"/>
              </a:spcBef>
              <a:buSzTx/>
              <a:buNone/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0" indent="0" algn="ctr">
              <a:spcBef>
                <a:spcPts val="0"/>
              </a:spcBef>
              <a:buSzTx/>
              <a:buNone/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0" indent="0" algn="ctr">
              <a:spcBef>
                <a:spcPts val="0"/>
              </a:spcBef>
              <a:buSzTx/>
              <a:buNone/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0" indent="0" algn="ctr">
              <a:spcBef>
                <a:spcPts val="0"/>
              </a:spcBef>
              <a:buSzTx/>
              <a:buNone/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One</a:t>
            </a:r>
            <a:endParaRPr cap="all" sz="2800">
              <a:solidFill>
                <a:srgbClr val="5C554F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Two</a:t>
            </a:r>
            <a:endParaRPr cap="all" sz="2800">
              <a:solidFill>
                <a:srgbClr val="5C554F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Three</a:t>
            </a:r>
            <a:endParaRPr cap="all" sz="2800">
              <a:solidFill>
                <a:srgbClr val="5C554F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Four</a:t>
            </a:r>
            <a:endParaRPr cap="all" sz="2800">
              <a:solidFill>
                <a:srgbClr val="5C554F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drafting_line-2.png"/>
          <p:cNvPicPr/>
          <p:nvPr/>
        </p:nvPicPr>
        <p:blipFill>
          <a:blip r:embed="rId3">
            <a:alphaModFix amt="70000"/>
            <a:extLst/>
          </a:blip>
          <a:stretch>
            <a:fillRect/>
          </a:stretch>
        </p:blipFill>
        <p:spPr>
          <a:xfrm>
            <a:off x="1003300" y="2222500"/>
            <a:ext cx="10998200" cy="6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>
            <p:ph type="title"/>
          </p:nvPr>
        </p:nvSpPr>
        <p:spPr>
          <a:xfrm>
            <a:off x="1041400" y="520700"/>
            <a:ext cx="10922000" cy="1651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cap="all" spc="208" sz="5200">
                <a:solidFill>
                  <a:srgbClr val="5C554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Title Text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1041400" y="2768600"/>
            <a:ext cx="49530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571500" indent="-571500">
              <a:spcBef>
                <a:spcPts val="3200"/>
              </a:spcBef>
              <a:buSzPct val="64679"/>
              <a:buBlip>
                <a:blip r:embed="rId4"/>
              </a:buBlip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1016000" indent="-571500">
              <a:spcBef>
                <a:spcPts val="3200"/>
              </a:spcBef>
              <a:buSzPct val="64679"/>
              <a:buBlip>
                <a:blip r:embed="rId4"/>
              </a:buBlip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1460500" indent="-571500">
              <a:spcBef>
                <a:spcPts val="3200"/>
              </a:spcBef>
              <a:buSzPct val="64679"/>
              <a:buBlip>
                <a:blip r:embed="rId4"/>
              </a:buBlip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1905000" indent="-571500">
              <a:spcBef>
                <a:spcPts val="3200"/>
              </a:spcBef>
              <a:buSzPct val="64679"/>
              <a:buBlip>
                <a:blip r:embed="rId4"/>
              </a:buBlip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2349500" indent="-571500">
              <a:spcBef>
                <a:spcPts val="3200"/>
              </a:spcBef>
              <a:buSzPct val="64679"/>
              <a:buBlip>
                <a:blip r:embed="rId4"/>
              </a:buBlip>
              <a:defRPr cap="all" sz="2800">
                <a:solidFill>
                  <a:srgbClr val="5C554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One</a:t>
            </a:r>
            <a:endParaRPr cap="all" sz="2800">
              <a:solidFill>
                <a:srgbClr val="5C554F"/>
              </a:solidFill>
            </a:endParaRPr>
          </a:p>
          <a:p>
            <a:pPr lvl="1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Two</a:t>
            </a:r>
            <a:endParaRPr cap="all" sz="2800">
              <a:solidFill>
                <a:srgbClr val="5C554F"/>
              </a:solidFill>
            </a:endParaRPr>
          </a:p>
          <a:p>
            <a:pPr lvl="2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Three</a:t>
            </a:r>
            <a:endParaRPr cap="all" sz="2800">
              <a:solidFill>
                <a:srgbClr val="5C554F"/>
              </a:solidFill>
            </a:endParaRPr>
          </a:p>
          <a:p>
            <a:pPr lvl="3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Four</a:t>
            </a:r>
            <a:endParaRPr cap="all" sz="2800">
              <a:solidFill>
                <a:srgbClr val="5C554F"/>
              </a:solidFill>
            </a:endParaRPr>
          </a:p>
          <a:p>
            <a:pPr lvl="4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4"/>
          <p:cNvGrpSpPr/>
          <p:nvPr/>
        </p:nvGrpSpPr>
        <p:grpSpPr>
          <a:xfrm>
            <a:off x="2476500" y="762000"/>
            <a:ext cx="8051800" cy="6273800"/>
            <a:chOff x="-215900" y="-139700"/>
            <a:chExt cx="8051800" cy="6273800"/>
          </a:xfrm>
        </p:grpSpPr>
        <p:pic>
          <p:nvPicPr>
            <p:cNvPr id="43" name="2010-12-19_06-39-41_383.jpg"/>
            <p:cNvPicPr/>
            <p:nvPr/>
          </p:nvPicPr>
          <p:blipFill>
            <a:blip r:embed="rId2">
              <a:extLst/>
            </a:blip>
            <a:srcRect l="12418" t="0" r="12418" b="0"/>
            <a:stretch>
              <a:fillRect/>
            </a:stretch>
          </p:blipFill>
          <p:spPr>
            <a:xfrm>
              <a:off x="0" y="0"/>
              <a:ext cx="76200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8051800" cy="6273800"/>
            </a:xfrm>
            <a:prstGeom prst="rect">
              <a:avLst/>
            </a:prstGeom>
            <a:effectLst/>
          </p:spPr>
        </p:pic>
      </p:grpSp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 Dynamic process focused on the needs of the support team friend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50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49" name="003.jpg"/>
            <p:cNvPicPr/>
            <p:nvPr/>
          </p:nvPicPr>
          <p:blipFill>
            <a:blip r:embed="rId2">
              <a:extLst/>
            </a:blip>
            <a:srcRect l="0" t="5621" r="0" b="5621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the need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YOu may know someone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your church decides on a team approach to ministry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 community organization or affinity group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 school or university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6"/>
          <p:cNvGrpSpPr/>
          <p:nvPr/>
        </p:nvGrpSpPr>
        <p:grpSpPr>
          <a:xfrm>
            <a:off x="7289799" y="2616199"/>
            <a:ext cx="4724401" cy="6273801"/>
            <a:chOff x="-215900" y="-139700"/>
            <a:chExt cx="4724400" cy="6273800"/>
          </a:xfrm>
        </p:grpSpPr>
        <p:pic>
          <p:nvPicPr>
            <p:cNvPr id="55" name="RCG065.jpg"/>
            <p:cNvPicPr/>
            <p:nvPr/>
          </p:nvPicPr>
          <p:blipFill>
            <a:blip r:embed="rId2">
              <a:extLst/>
            </a:blip>
            <a:srcRect l="7613" t="7069" r="548" b="11417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the response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How do people want to respond?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Not according to the admin’s agenda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According to the gifts, passions, loves of the care giver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matched to the needs of the friend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500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2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61" name="W___Kids.jpg"/>
            <p:cNvPicPr/>
            <p:nvPr/>
          </p:nvPicPr>
          <p:blipFill>
            <a:blip r:embed="rId2">
              <a:extLst/>
            </a:blip>
            <a:srcRect l="0" t="73" r="0" b="73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63" name="Shape 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the team approach</a:t>
            </a:r>
          </a:p>
        </p:txBody>
      </p:sp>
      <p:sp>
        <p:nvSpPr>
          <p:cNvPr id="64" name="Shape 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Random acts of kindness tend to be uneven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 team uses an intentional focus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teams raise the effectiveness of their service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teams provide built-in support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8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67" name="DSC_0165.png"/>
            <p:cNvPicPr/>
            <p:nvPr/>
          </p:nvPicPr>
          <p:blipFill>
            <a:blip r:embed="rId2">
              <a:extLst/>
            </a:blip>
            <a:srcRect l="0" t="5437" r="0" b="5437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6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69" name="Shape 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if a support team is appropriate</a:t>
            </a:r>
          </a:p>
        </p:txBody>
      </p:sp>
      <p:sp>
        <p:nvSpPr>
          <p:cNvPr id="70" name="Shape 7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Follow-up visit to the friend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Need for team?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can volunteers meaningfully respond?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does the friend desire a team?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4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73" name="DSC_0166.png"/>
            <p:cNvPicPr/>
            <p:nvPr/>
          </p:nvPicPr>
          <p:blipFill>
            <a:blip r:embed="rId2">
              <a:extLst/>
            </a:blip>
            <a:srcRect l="0" t="5437" r="0" b="5437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75" name="Shape 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the team leadership</a:t>
            </a:r>
          </a:p>
        </p:txBody>
      </p:sp>
      <p:sp>
        <p:nvSpPr>
          <p:cNvPr id="76" name="Shape 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identify and invite the person who will be the team leader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an organizer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“list keeper”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enjoys coordinating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80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79" name="St.-Albans-Episcopal-Birmingham-Support-Team-February-2013.jpg"/>
            <p:cNvPicPr/>
            <p:nvPr/>
          </p:nvPicPr>
          <p:blipFill>
            <a:blip r:embed="rId2">
              <a:extLst/>
            </a:blip>
            <a:srcRect l="38399" t="0" r="32556" b="0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8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Beginning: discover the team leadership</a:t>
            </a:r>
          </a:p>
        </p:txBody>
      </p:sp>
      <p:sp>
        <p:nvSpPr>
          <p:cNvPr id="82" name="Shape 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Eventually, a team of persons can form whose task is to create multiple support teams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This “Initiative Team” seeks to form Teams throughout the organization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6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85" name="Dawkers 2.jpg"/>
            <p:cNvPicPr/>
            <p:nvPr/>
          </p:nvPicPr>
          <p:blipFill>
            <a:blip r:embed="rId2">
              <a:extLst/>
            </a:blip>
            <a:srcRect l="22911" t="0" r="27327" b="0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4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87" name="Shape 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Opportunities for Discovery</a:t>
            </a:r>
          </a:p>
        </p:txBody>
      </p:sp>
      <p:sp>
        <p:nvSpPr>
          <p:cNvPr id="88" name="Shape 8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Almost any occasion can provide the chance to help people “discover”</a:t>
            </a:r>
            <a:endParaRPr cap="all" sz="2800">
              <a:solidFill>
                <a:srgbClr val="5C554F"/>
              </a:solidFill>
            </a:endParaRPr>
          </a:p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as little as a 15-minute introduction during a Sunday school class, staff meeting, or club gathering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2"/>
          <p:cNvGrpSpPr/>
          <p:nvPr/>
        </p:nvGrpSpPr>
        <p:grpSpPr>
          <a:xfrm>
            <a:off x="7289800" y="2616200"/>
            <a:ext cx="4724400" cy="6273800"/>
            <a:chOff x="-215900" y="-139700"/>
            <a:chExt cx="4724400" cy="6273800"/>
          </a:xfrm>
        </p:grpSpPr>
        <p:pic>
          <p:nvPicPr>
            <p:cNvPr id="91" name="RCG061.jpg"/>
            <p:cNvPicPr/>
            <p:nvPr/>
          </p:nvPicPr>
          <p:blipFill>
            <a:blip r:embed="rId2">
              <a:extLst/>
            </a:blip>
            <a:srcRect l="0" t="5621" r="0" b="5621"/>
            <a:stretch>
              <a:fillRect/>
            </a:stretch>
          </p:blipFill>
          <p:spPr>
            <a:xfrm>
              <a:off x="0" y="0"/>
              <a:ext cx="4292600" cy="5715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0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4724400" cy="6273800"/>
            </a:xfrm>
            <a:prstGeom prst="rect">
              <a:avLst/>
            </a:prstGeom>
            <a:effectLst/>
          </p:spPr>
        </p:pic>
      </p:grp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Persons Consider:</a:t>
            </a:r>
            <a:endParaRPr cap="all" sz="2800">
              <a:solidFill>
                <a:srgbClr val="5C554F"/>
              </a:solidFill>
            </a:endParaRPr>
          </a:p>
          <a:p>
            <a:pPr lvl="1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needs of those who are sick</a:t>
            </a:r>
            <a:endParaRPr cap="all" sz="2800">
              <a:solidFill>
                <a:srgbClr val="5C554F"/>
              </a:solidFill>
            </a:endParaRPr>
          </a:p>
          <a:p>
            <a:pPr lvl="1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the team approach</a:t>
            </a:r>
            <a:endParaRPr cap="all" sz="2800">
              <a:solidFill>
                <a:srgbClr val="5C554F"/>
              </a:solidFill>
            </a:endParaRPr>
          </a:p>
          <a:p>
            <a:pPr lvl="1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so they want to be on a team?</a:t>
            </a:r>
            <a:endParaRPr cap="all" sz="2800">
              <a:solidFill>
                <a:srgbClr val="5C554F"/>
              </a:solidFill>
            </a:endParaRPr>
          </a:p>
          <a:p>
            <a:pPr lvl="1">
              <a:buBlip>
                <a:blip r:embed="rId4"/>
              </a:buBlip>
              <a:defRPr cap="none" sz="1800">
                <a:solidFill>
                  <a:srgbClr val="000000"/>
                </a:solidFill>
              </a:defRPr>
            </a:pPr>
            <a:r>
              <a:rPr cap="all" sz="2800">
                <a:solidFill>
                  <a:srgbClr val="5C554F"/>
                </a:solidFill>
              </a:rPr>
              <a:t>record their responses</a:t>
            </a:r>
          </a:p>
        </p:txBody>
      </p:sp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cap="none" spc="0" sz="1800">
                <a:solidFill>
                  <a:srgbClr val="000000"/>
                </a:solidFill>
              </a:defRPr>
            </a:pPr>
            <a:r>
              <a:rPr cap="all" spc="208" sz="5200">
                <a:solidFill>
                  <a:srgbClr val="5C554F"/>
                </a:solidFill>
              </a:rPr>
              <a:t>Opportunities for Discovery</a:t>
            </a: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1">
    <p:dissolve/>
  </p:transition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