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1" name="Shape 6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6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6" name="Shape 16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ClrTx/>
              <a:buSzTx/>
              <a:buFontTx/>
              <a:buNone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>
            <a:lvl1pPr marL="4445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 marL="4445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>
              <a:spcBef>
                <a:spcPts val="4200"/>
              </a:spcBef>
              <a:buClrTx/>
              <a:buSzPct val="75000"/>
              <a:buFontTx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508000" y="659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" name="Shape 34"/>
          <p:cNvSpPr/>
          <p:nvPr/>
        </p:nvSpPr>
        <p:spPr>
          <a:xfrm>
            <a:off x="508000" y="408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" name="Shape 35"/>
          <p:cNvSpPr/>
          <p:nvPr/>
        </p:nvSpPr>
        <p:spPr>
          <a:xfrm rot="16200000">
            <a:off x="7172923" y="53476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6" name="Shape 36"/>
          <p:cNvSpPr/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One</a:t>
            </a:r>
            <a:endParaRPr sz="24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Two</a:t>
            </a:r>
            <a:endParaRPr sz="24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Three</a:t>
            </a:r>
            <a:endParaRPr sz="24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Four</a:t>
            </a:r>
            <a:endParaRPr sz="24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One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Two</a:t>
            </a:r>
            <a:endParaRPr sz="30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Three</a:t>
            </a:r>
            <a:endParaRPr sz="30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Four</a:t>
            </a:r>
            <a:endParaRPr sz="30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4" name="Shape 44"/>
          <p:cNvSpPr/>
          <p:nvPr/>
        </p:nvSpPr>
        <p:spPr>
          <a:xfrm>
            <a:off x="508000" y="9131300"/>
            <a:ext cx="11999453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5" name="Shape 45"/>
          <p:cNvSpPr/>
          <p:nvPr/>
        </p:nvSpPr>
        <p:spPr>
          <a:xfrm>
            <a:off x="508000" y="6629400"/>
            <a:ext cx="12000019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Shape 46"/>
          <p:cNvSpPr/>
          <p:nvPr/>
        </p:nvSpPr>
        <p:spPr>
          <a:xfrm rot="16200000">
            <a:off x="7172923" y="7874934"/>
            <a:ext cx="164275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7" name="Shape 47"/>
          <p:cNvSpPr/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One</a:t>
            </a:r>
            <a:endParaRPr sz="24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Two</a:t>
            </a:r>
            <a:endParaRPr sz="24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Three</a:t>
            </a:r>
            <a:endParaRPr sz="24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Four</a:t>
            </a:r>
            <a:endParaRPr sz="24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" name="Shape 54"/>
          <p:cNvSpPr/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One</a:t>
            </a:r>
            <a:endParaRPr sz="24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Two</a:t>
            </a:r>
            <a:endParaRPr sz="24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Three</a:t>
            </a:r>
            <a:endParaRPr sz="24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Four</a:t>
            </a:r>
            <a:endParaRPr sz="24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One</a:t>
            </a:r>
            <a:endParaRPr sz="36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Two</a:t>
            </a:r>
            <a:endParaRPr sz="36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Three</a:t>
            </a:r>
            <a:endParaRPr sz="36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Four</a:t>
            </a:r>
            <a:endParaRPr sz="36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One</a:t>
            </a:r>
            <a:endParaRPr sz="36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Two</a:t>
            </a:r>
            <a:endParaRPr sz="3600">
              <a:solidFill>
                <a:srgbClr val="414141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Three</a:t>
            </a:r>
            <a:endParaRPr sz="3600">
              <a:solidFill>
                <a:srgbClr val="414141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Four</a:t>
            </a:r>
            <a:endParaRPr sz="3600">
              <a:solidFill>
                <a:srgbClr val="414141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transition spd="med" advClick="1"/>
  <p:txStyles>
    <p:titleStyle>
      <a:lvl1pPr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1pPr>
      <a:lvl2pPr indent="2286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2pPr>
      <a:lvl3pPr indent="4572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3pPr>
      <a:lvl4pPr indent="6858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4pPr>
      <a:lvl5pPr indent="9144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5pPr>
      <a:lvl6pPr indent="11430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6pPr>
      <a:lvl7pPr indent="13716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7pPr>
      <a:lvl8pPr indent="16002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8pPr>
      <a:lvl9pPr indent="1828800" algn="ctr" defTabSz="584200">
        <a:lnSpc>
          <a:spcPct val="90000"/>
        </a:lnSpc>
        <a:spcBef>
          <a:spcPts val="1600"/>
        </a:spcBef>
        <a:defRPr sz="7000">
          <a:solidFill>
            <a:srgbClr val="D93E2B"/>
          </a:solidFill>
          <a:latin typeface="Bodoni SvtyTwo ITC TT-Book"/>
          <a:ea typeface="Bodoni SvtyTwo ITC TT-Book"/>
          <a:cs typeface="Bodoni SvtyTwo ITC TT-Book"/>
          <a:sym typeface="Bodoni SvtyTwo ITC TT-Book"/>
        </a:defRPr>
      </a:lvl9pPr>
    </p:titleStyle>
    <p:bodyStyle>
      <a:lvl1pPr marL="4699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1pPr>
      <a:lvl2pPr marL="9398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2pPr>
      <a:lvl3pPr marL="14097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3pPr>
      <a:lvl4pPr marL="18796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4pPr>
      <a:lvl5pPr marL="23495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5pPr>
      <a:lvl6pPr marL="28194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6pPr>
      <a:lvl7pPr marL="32893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7pPr>
      <a:lvl8pPr marL="37592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8pPr>
      <a:lvl9pPr marL="4229100" indent="-469900" defTabSz="584200">
        <a:spcBef>
          <a:spcPts val="2400"/>
        </a:spcBef>
        <a:buClr>
          <a:srgbClr val="929292"/>
        </a:buClr>
        <a:buSzPct val="60000"/>
        <a:buFont typeface="Zapf Dingbats"/>
        <a:buChar char="❖"/>
        <a:defRPr sz="3600">
          <a:solidFill>
            <a:srgbClr val="414141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7.jpeg"/><Relationship Id="rId3" Type="http://schemas.openxmlformats.org/officeDocument/2006/relationships/image" Target="../media/image10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jpeg"/><Relationship Id="rId3" Type="http://schemas.openxmlformats.org/officeDocument/2006/relationships/image" Target="../media/image1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jpeg"/><Relationship Id="rId3" Type="http://schemas.openxmlformats.org/officeDocument/2006/relationships/image" Target="../media/image14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jpeg"/><Relationship Id="rId3" Type="http://schemas.openxmlformats.org/officeDocument/2006/relationships/image" Target="../media/image15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jpeg"/><Relationship Id="rId3" Type="http://schemas.openxmlformats.org/officeDocument/2006/relationships/image" Target="../media/image16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0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tif"/><Relationship Id="rId3" Type="http://schemas.openxmlformats.org/officeDocument/2006/relationships/image" Target="../media/image19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D93E2B"/>
                </a:solidFill>
              </a:rPr>
              <a:t>Building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14141"/>
                </a:solidFill>
              </a:rPr>
              <a:t>A Support Team is an ongoing, intentional model of caring.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Building Overview</a:t>
            </a:r>
          </a:p>
        </p:txBody>
      </p:sp>
      <p:sp>
        <p:nvSpPr>
          <p:cNvPr id="68" name="Shape 68"/>
          <p:cNvSpPr/>
          <p:nvPr>
            <p:ph type="body" idx="1"/>
          </p:nvPr>
        </p:nvSpPr>
        <p:spPr>
          <a:xfrm>
            <a:off x="994618" y="2730500"/>
            <a:ext cx="11015564" cy="635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414141"/>
                </a:solidFill>
              </a:rPr>
              <a:t>Determine who will be on the team;</a:t>
            </a:r>
            <a:endParaRPr sz="50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414141"/>
                </a:solidFill>
              </a:rPr>
              <a:t>Provide basic training and orientation;</a:t>
            </a:r>
            <a:endParaRPr sz="50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414141"/>
                </a:solidFill>
              </a:rPr>
              <a:t>Organize the team for the work of caring.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2"/>
          <p:cNvGrpSpPr/>
          <p:nvPr/>
        </p:nvGrpSpPr>
        <p:grpSpPr>
          <a:xfrm>
            <a:off x="6692900" y="2565400"/>
            <a:ext cx="5842000" cy="6680200"/>
            <a:chOff x="-127000" y="-88900"/>
            <a:chExt cx="5842000" cy="6680200"/>
          </a:xfrm>
        </p:grpSpPr>
        <p:pic>
          <p:nvPicPr>
            <p:cNvPr id="71" name="Craigpointing1a.jpg"/>
            <p:cNvPicPr/>
            <p:nvPr/>
          </p:nvPicPr>
          <p:blipFill>
            <a:blip r:embed="rId2">
              <a:extLst/>
            </a:blip>
            <a:srcRect l="1352" t="0" r="1352" b="0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73" name="Shape 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Building Overview</a:t>
            </a: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Determine who will be on the team;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Persons who have agreed to be on the team and . . .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agreed to work </a:t>
            </a:r>
            <a:r>
              <a:rPr b="1" i="1" sz="3000">
                <a:solidFill>
                  <a:srgbClr val="414141"/>
                </a:solidFill>
              </a:rPr>
              <a:t>as a team</a:t>
            </a:r>
            <a:r>
              <a:rPr sz="3000">
                <a:solidFill>
                  <a:srgbClr val="414141"/>
                </a:solidFill>
              </a:rPr>
              <a:t>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8"/>
          <p:cNvGrpSpPr/>
          <p:nvPr/>
        </p:nvGrpSpPr>
        <p:grpSpPr>
          <a:xfrm>
            <a:off x="6692899" y="2565399"/>
            <a:ext cx="5842001" cy="6680201"/>
            <a:chOff x="-127000" y="-88900"/>
            <a:chExt cx="5842000" cy="6680200"/>
          </a:xfrm>
        </p:grpSpPr>
        <p:pic>
          <p:nvPicPr>
            <p:cNvPr id="77" name="DSC_0211.jpeg"/>
            <p:cNvPicPr/>
            <p:nvPr/>
          </p:nvPicPr>
          <p:blipFill>
            <a:blip r:embed="rId2">
              <a:extLst/>
            </a:blip>
            <a:srcRect l="14518" t="1283" r="28084" b="1283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79" name="Shape 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Building Overview</a:t>
            </a:r>
          </a:p>
        </p:txBody>
      </p:sp>
      <p:sp>
        <p:nvSpPr>
          <p:cNvPr id="80" name="Shape 8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Provide basic training and orientation;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Team members need to understand what a Support Team is,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How a team works,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how to offer support to persons experiencing loss,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how to set boundaries.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4"/>
          <p:cNvGrpSpPr/>
          <p:nvPr/>
        </p:nvGrpSpPr>
        <p:grpSpPr>
          <a:xfrm>
            <a:off x="6692899" y="2565399"/>
            <a:ext cx="5842001" cy="6680201"/>
            <a:chOff x="-127000" y="-88900"/>
            <a:chExt cx="5842000" cy="6680200"/>
          </a:xfrm>
        </p:grpSpPr>
        <p:pic>
          <p:nvPicPr>
            <p:cNvPr id="83" name="DSC_0001.png"/>
            <p:cNvPicPr/>
            <p:nvPr/>
          </p:nvPicPr>
          <p:blipFill>
            <a:blip r:embed="rId2">
              <a:extLst/>
            </a:blip>
            <a:srcRect l="3491" t="5280" r="3491" b="23960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Building Overview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Organize the team for the work of caring.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Select a Team Leader;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Determine a meeting location;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Frequency of meetings;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508000" y="6096000"/>
            <a:ext cx="7200900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10000"/>
              </a:lnSpc>
              <a:defRPr i="1" sz="24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414141"/>
                </a:solidFill>
              </a:rPr>
              <a:t>Be clear about who is actually on the team….</a:t>
            </a:r>
          </a:p>
        </p:txBody>
      </p:sp>
      <p:grpSp>
        <p:nvGrpSpPr>
          <p:cNvPr id="91" name="Group 91"/>
          <p:cNvGrpSpPr/>
          <p:nvPr/>
        </p:nvGrpSpPr>
        <p:grpSpPr>
          <a:xfrm>
            <a:off x="469900" y="544561"/>
            <a:ext cx="12065000" cy="5537201"/>
            <a:chOff x="-127000" y="-88900"/>
            <a:chExt cx="12065000" cy="5537200"/>
          </a:xfrm>
        </p:grpSpPr>
        <p:pic>
          <p:nvPicPr>
            <p:cNvPr id="90" name="St.-Albans-Episcopal-Birmingham-Support-Team-February-2013.jpg"/>
            <p:cNvPicPr/>
            <p:nvPr/>
          </p:nvPicPr>
          <p:blipFill>
            <a:blip r:embed="rId2">
              <a:extLst/>
            </a:blip>
            <a:srcRect l="4069" t="0" r="8218" b="0"/>
            <a:stretch>
              <a:fillRect/>
            </a:stretch>
          </p:blipFill>
          <p:spPr>
            <a:xfrm>
              <a:off x="0" y="0"/>
              <a:ext cx="11811000" cy="5207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9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65000" cy="5537200"/>
            </a:xfrm>
            <a:prstGeom prst="rect">
              <a:avLst/>
            </a:prstGeom>
            <a:effectLst/>
          </p:spPr>
        </p:pic>
      </p:grpSp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Who are members of the Support Team?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14141"/>
                </a:solidFill>
              </a:rPr>
              <a:t>A Support Team is more than a number of volunteers doing various tasks.  Members of a team understand that they are part of a coordinated TEAM.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nodeType="afterEffect" presetClass="entr" presetSubtype="0" presetID="9" grpId="2" fill="hold">
                                  <p:stCondLst>
                                    <p:cond delay="6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" grpId="2"/>
      <p:bldP build="whole" bldLvl="1" animBg="1" rev="0" advAuto="0" spid="9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Basic Training, or Orientation for New Team Members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6775450" y="670560"/>
            <a:ext cx="5676900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lnSpc>
                <a:spcPct val="110000"/>
              </a:lnSpc>
              <a:defRPr i="1" sz="24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414141"/>
                </a:solidFill>
              </a:rPr>
              <a:t>Don’t let enthusiasm to begin make you overlook some . . .</a:t>
            </a:r>
          </a:p>
        </p:txBody>
      </p:sp>
      <p:grpSp>
        <p:nvGrpSpPr>
          <p:cNvPr id="100" name="Group 100"/>
          <p:cNvGrpSpPr/>
          <p:nvPr/>
        </p:nvGrpSpPr>
        <p:grpSpPr>
          <a:xfrm>
            <a:off x="431800" y="539750"/>
            <a:ext cx="5842000" cy="8661400"/>
            <a:chOff x="-127000" y="-88900"/>
            <a:chExt cx="5842000" cy="8661400"/>
          </a:xfrm>
        </p:grpSpPr>
        <p:pic>
          <p:nvPicPr>
            <p:cNvPr id="99" name="DSC_0069-1.png"/>
            <p:cNvPicPr/>
            <p:nvPr/>
          </p:nvPicPr>
          <p:blipFill>
            <a:blip r:embed="rId2">
              <a:extLst/>
            </a:blip>
            <a:srcRect l="0" t="97" r="0" b="97"/>
            <a:stretch>
              <a:fillRect/>
            </a:stretch>
          </p:blipFill>
          <p:spPr>
            <a:xfrm>
              <a:off x="0" y="0"/>
              <a:ext cx="5588000" cy="8331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effectLst/>
          </p:spPr>
        </p:pic>
      </p:grpSp>
      <p:sp>
        <p:nvSpPr>
          <p:cNvPr id="101" name="Shape 101"/>
          <p:cNvSpPr/>
          <p:nvPr>
            <p:ph type="title"/>
          </p:nvPr>
        </p:nvSpPr>
        <p:spPr>
          <a:xfrm>
            <a:off x="6775450" y="1752600"/>
            <a:ext cx="5676900" cy="2032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D93E2B"/>
                </a:solidFill>
              </a:rPr>
              <a:t>. . . Important Questions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6705600" y="3911600"/>
            <a:ext cx="5816600" cy="4965800"/>
          </a:xfrm>
          <a:prstGeom prst="rect">
            <a:avLst/>
          </a:prstGeom>
        </p:spPr>
        <p:txBody>
          <a:bodyPr anchor="ctr"/>
          <a:lstStyle/>
          <a:p>
            <a:pPr lvl="0" marL="393700" indent="-393700">
              <a:spcBef>
                <a:spcPts val="1800"/>
              </a:spcBef>
              <a:buClr>
                <a:srgbClr val="929292"/>
              </a:buClr>
              <a:buSzPct val="65000"/>
              <a:buFont typeface="Zapf Dingbats"/>
              <a:buChar char="❖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What does it mean to be a member of a Support Team?</a:t>
            </a:r>
            <a:endParaRPr sz="3000">
              <a:solidFill>
                <a:srgbClr val="414141"/>
              </a:solidFill>
            </a:endParaRPr>
          </a:p>
          <a:p>
            <a:pPr lvl="0" marL="393700" indent="-393700">
              <a:spcBef>
                <a:spcPts val="1800"/>
              </a:spcBef>
              <a:buClr>
                <a:srgbClr val="929292"/>
              </a:buClr>
              <a:buSzPct val="65000"/>
              <a:buFont typeface="Zapf Dingbats"/>
              <a:buChar char="❖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How does the team approach the work of caring?</a:t>
            </a:r>
            <a:endParaRPr sz="3000">
              <a:solidFill>
                <a:srgbClr val="414141"/>
              </a:solidFill>
            </a:endParaRPr>
          </a:p>
          <a:p>
            <a:pPr lvl="0" marL="393700" indent="-393700">
              <a:spcBef>
                <a:spcPts val="1800"/>
              </a:spcBef>
              <a:buClr>
                <a:srgbClr val="929292"/>
              </a:buClr>
              <a:buSzPct val="65000"/>
              <a:buFont typeface="Zapf Dingbats"/>
              <a:buChar char="❖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What’s expected of me and what do I expect from the team?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1000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1" grpId="2"/>
      <p:bldP build="p" bldLvl="5" animBg="1" rev="0" advAuto="0" spid="102" grpId="3"/>
      <p:bldP build="whole" bldLvl="1" animBg="1" rev="0" advAuto="0" spid="9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508000" y="6045199"/>
            <a:ext cx="7200900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10000"/>
              </a:lnSpc>
              <a:defRPr i="1" sz="30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000">
                <a:solidFill>
                  <a:srgbClr val="414141"/>
                </a:solidFill>
              </a:rPr>
              <a:t>Team members need to know . . .</a:t>
            </a:r>
          </a:p>
        </p:txBody>
      </p:sp>
      <p:grpSp>
        <p:nvGrpSpPr>
          <p:cNvPr id="107" name="Group 107"/>
          <p:cNvGrpSpPr/>
          <p:nvPr/>
        </p:nvGrpSpPr>
        <p:grpSpPr>
          <a:xfrm>
            <a:off x="469900" y="544561"/>
            <a:ext cx="12065000" cy="5537201"/>
            <a:chOff x="-127000" y="-88900"/>
            <a:chExt cx="12065000" cy="5537200"/>
          </a:xfrm>
        </p:grpSpPr>
        <p:pic>
          <p:nvPicPr>
            <p:cNvPr id="106" name="Dawkers 2.jpg"/>
            <p:cNvPicPr/>
            <p:nvPr/>
          </p:nvPicPr>
          <p:blipFill>
            <a:blip r:embed="rId2">
              <a:extLst/>
            </a:blip>
            <a:srcRect l="0" t="16727" r="0" b="16727"/>
            <a:stretch>
              <a:fillRect/>
            </a:stretch>
          </p:blipFill>
          <p:spPr>
            <a:xfrm>
              <a:off x="0" y="0"/>
              <a:ext cx="11811000" cy="5207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65000" cy="5537200"/>
            </a:xfrm>
            <a:prstGeom prst="rect">
              <a:avLst/>
            </a:prstGeom>
            <a:effectLst/>
          </p:spPr>
        </p:pic>
      </p:grpSp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. . . what a Support Team is . . .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414141"/>
                </a:solidFill>
              </a:rPr>
              <a:t>. . . and how a Support Team works.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1000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Class="entr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09" grpId="3"/>
      <p:bldP build="whole" bldLvl="1" animBg="1" rev="0" advAuto="0" spid="104" grpId="1"/>
      <p:bldP build="whole" bldLvl="1" animBg="1" rev="0" advAuto="0" spid="108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3"/>
          <p:cNvGrpSpPr/>
          <p:nvPr/>
        </p:nvGrpSpPr>
        <p:grpSpPr>
          <a:xfrm>
            <a:off x="6691219" y="558799"/>
            <a:ext cx="5842001" cy="8661401"/>
            <a:chOff x="-127000" y="-88900"/>
            <a:chExt cx="5842000" cy="8661400"/>
          </a:xfrm>
        </p:grpSpPr>
        <p:pic>
          <p:nvPicPr>
            <p:cNvPr id="112" name="JulieAustria96c.jpg"/>
            <p:cNvPicPr/>
            <p:nvPr/>
          </p:nvPicPr>
          <p:blipFill>
            <a:blip r:embed="rId2">
              <a:extLst/>
            </a:blip>
            <a:srcRect l="0" t="1646" r="0" b="1646"/>
            <a:stretch>
              <a:fillRect/>
            </a:stretch>
          </p:blipFill>
          <p:spPr>
            <a:xfrm>
              <a:off x="0" y="0"/>
              <a:ext cx="5588000" cy="8331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effectLst/>
          </p:spPr>
        </p:pic>
      </p:grpSp>
      <p:sp>
        <p:nvSpPr>
          <p:cNvPr id="114" name="Shape 11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6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300">
                <a:solidFill>
                  <a:srgbClr val="D93E2B"/>
                </a:solidFill>
              </a:rPr>
              <a:t>Building a Support Team . . .</a:t>
            </a:r>
          </a:p>
        </p:txBody>
      </p:sp>
      <p:sp>
        <p:nvSpPr>
          <p:cNvPr id="115" name="Shape 11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3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00">
                <a:solidFill>
                  <a:srgbClr val="414141"/>
                </a:solidFill>
              </a:rPr>
              <a:t>. . . means empowering all Team Members to channel their enthusiasm and energy within and through the Team’s caring for the Friend.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9"/>
          <p:cNvGrpSpPr/>
          <p:nvPr/>
        </p:nvGrpSpPr>
        <p:grpSpPr>
          <a:xfrm>
            <a:off x="6692900" y="2565400"/>
            <a:ext cx="5842000" cy="6680200"/>
            <a:chOff x="-127000" y="-88900"/>
            <a:chExt cx="5842000" cy="6680200"/>
          </a:xfrm>
        </p:grpSpPr>
        <p:pic>
          <p:nvPicPr>
            <p:cNvPr id="118" name="U2 and stuff 134.jpeg"/>
            <p:cNvPicPr/>
            <p:nvPr/>
          </p:nvPicPr>
          <p:blipFill>
            <a:blip r:embed="rId2">
              <a:extLst/>
            </a:blip>
            <a:srcRect l="35620" t="14394" r="19187" b="17133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120" name="Shape 120"/>
          <p:cNvSpPr/>
          <p:nvPr>
            <p:ph type="title"/>
          </p:nvPr>
        </p:nvSpPr>
        <p:spPr>
          <a:xfrm>
            <a:off x="508000" y="787400"/>
            <a:ext cx="11988800" cy="1219200"/>
          </a:xfrm>
          <a:prstGeom prst="rect">
            <a:avLst/>
          </a:prstGeom>
        </p:spPr>
        <p:txBody>
          <a:bodyPr/>
          <a:lstStyle>
            <a:lvl1pPr defTabSz="443991">
              <a:spcBef>
                <a:spcPts val="1200"/>
              </a:spcBef>
              <a:defRPr sz="532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20">
                <a:solidFill>
                  <a:srgbClr val="D93E2B"/>
                </a:solidFill>
              </a:rPr>
              <a:t>Team Members need to know what’s expected.</a:t>
            </a:r>
          </a:p>
        </p:txBody>
      </p:sp>
      <p:sp>
        <p:nvSpPr>
          <p:cNvPr id="121" name="Shape 1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Be present at Team meetings.</a:t>
            </a:r>
            <a:endParaRPr sz="2700">
              <a:solidFill>
                <a:srgbClr val="414141"/>
              </a:solidFill>
            </a:endParaRPr>
          </a:p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Communicate openly with Team members and Friend.</a:t>
            </a:r>
            <a:endParaRPr sz="2700">
              <a:solidFill>
                <a:srgbClr val="414141"/>
              </a:solidFill>
            </a:endParaRPr>
          </a:p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Work through problems as they arise.</a:t>
            </a:r>
            <a:endParaRPr sz="2700">
              <a:solidFill>
                <a:srgbClr val="414141"/>
              </a:solidFill>
            </a:endParaRPr>
          </a:p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Learn about the Friend’s health needs.</a:t>
            </a:r>
            <a:endParaRPr sz="2700">
              <a:solidFill>
                <a:srgbClr val="414141"/>
              </a:solidFill>
            </a:endParaRPr>
          </a:p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Maintain confidentiality.</a:t>
            </a:r>
            <a:endParaRPr sz="2700">
              <a:solidFill>
                <a:srgbClr val="414141"/>
              </a:solidFill>
            </a:endParaRPr>
          </a:p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Make decisions as a Team.</a:t>
            </a:r>
            <a:endParaRPr sz="2700">
              <a:solidFill>
                <a:srgbClr val="414141"/>
              </a:solidFill>
            </a:endParaRPr>
          </a:p>
          <a:p>
            <a:pPr lvl="0" marL="354329" indent="-354329" defTabSz="525779">
              <a:spcBef>
                <a:spcPts val="1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Become competent at supporting persons experiencing loss.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spcBef>
                <a:spcPts val="1500"/>
              </a:spcBef>
              <a:defRPr sz="6719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719">
                <a:solidFill>
                  <a:srgbClr val="D93E2B"/>
                </a:solidFill>
              </a:rPr>
              <a:t>Almost all Support Team Friends experience loss, even multiple losses.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Loss . . .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of health;</a:t>
            </a:r>
            <a:endParaRPr sz="36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work;</a:t>
            </a:r>
            <a:endParaRPr sz="36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independence;</a:t>
            </a:r>
            <a:endParaRPr sz="36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activities;</a:t>
            </a:r>
            <a:endParaRPr sz="3600">
              <a:solidFill>
                <a:srgbClr val="414141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14141"/>
                </a:solidFill>
              </a:rPr>
              <a:t>friends . . 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. . . and in some cases, the impending loss of life, itself.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2"/>
          <p:cNvGrpSpPr/>
          <p:nvPr/>
        </p:nvGrpSpPr>
        <p:grpSpPr>
          <a:xfrm>
            <a:off x="6691219" y="558799"/>
            <a:ext cx="5842001" cy="8661401"/>
            <a:chOff x="-127000" y="-88900"/>
            <a:chExt cx="5842000" cy="8661400"/>
          </a:xfrm>
        </p:grpSpPr>
        <p:pic>
          <p:nvPicPr>
            <p:cNvPr id="131" name="DSC_0272.png"/>
            <p:cNvPicPr/>
            <p:nvPr/>
          </p:nvPicPr>
          <p:blipFill>
            <a:blip r:embed="rId2">
              <a:extLst/>
            </a:blip>
            <a:srcRect l="0" t="97" r="0" b="97"/>
            <a:stretch>
              <a:fillRect/>
            </a:stretch>
          </p:blipFill>
          <p:spPr>
            <a:xfrm>
              <a:off x="0" y="0"/>
              <a:ext cx="5588000" cy="8331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effectLst/>
          </p:spPr>
        </p:pic>
      </p:grpSp>
      <p:sp>
        <p:nvSpPr>
          <p:cNvPr id="133" name="Shape 1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D93E2B"/>
                </a:solidFill>
              </a:rPr>
              <a:t>Loss.</a:t>
            </a:r>
          </a:p>
        </p:txBody>
      </p:sp>
      <p:sp>
        <p:nvSpPr>
          <p:cNvPr id="134" name="Shape 1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3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>
                <a:solidFill>
                  <a:srgbClr val="414141"/>
                </a:solidFill>
              </a:rPr>
              <a:t>It is essential that Team Members are not only sensitive to this reality, but know how to listen and respond appropriately.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508000" y="6045199"/>
            <a:ext cx="7200900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10000"/>
              </a:lnSpc>
              <a:defRPr i="1" sz="30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000">
                <a:solidFill>
                  <a:srgbClr val="414141"/>
                </a:solidFill>
              </a:rPr>
              <a:t>Team members need to know . . .</a:t>
            </a:r>
          </a:p>
        </p:txBody>
      </p:sp>
      <p:grpSp>
        <p:nvGrpSpPr>
          <p:cNvPr id="139" name="Group 139"/>
          <p:cNvGrpSpPr/>
          <p:nvPr/>
        </p:nvGrpSpPr>
        <p:grpSpPr>
          <a:xfrm>
            <a:off x="469900" y="544561"/>
            <a:ext cx="12065000" cy="5537201"/>
            <a:chOff x="-127000" y="-88900"/>
            <a:chExt cx="12065000" cy="5537200"/>
          </a:xfrm>
        </p:grpSpPr>
        <p:pic>
          <p:nvPicPr>
            <p:cNvPr id="138" name="Dawkers 2.jpg"/>
            <p:cNvPicPr/>
            <p:nvPr/>
          </p:nvPicPr>
          <p:blipFill>
            <a:blip r:embed="rId2">
              <a:extLst/>
            </a:blip>
            <a:srcRect l="0" t="16727" r="0" b="16727"/>
            <a:stretch>
              <a:fillRect/>
            </a:stretch>
          </p:blipFill>
          <p:spPr>
            <a:xfrm>
              <a:off x="0" y="0"/>
              <a:ext cx="11811000" cy="5207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65000" cy="5537200"/>
            </a:xfrm>
            <a:prstGeom prst="rect">
              <a:avLst/>
            </a:prstGeom>
            <a:effectLst/>
          </p:spPr>
        </p:pic>
      </p:grpSp>
      <p:sp>
        <p:nvSpPr>
          <p:cNvPr id="140" name="Shape 140"/>
          <p:cNvSpPr/>
          <p:nvPr>
            <p:ph type="title"/>
          </p:nvPr>
        </p:nvSpPr>
        <p:spPr>
          <a:xfrm>
            <a:off x="508000" y="6673850"/>
            <a:ext cx="7200900" cy="2413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. . . about setting boundaries . . .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4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414141"/>
                </a:solidFill>
              </a:rPr>
              <a:t>. . . how to set them and why it’s necessary.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41" grpId="2"/>
      <p:bldP build="whole" bldLvl="1" animBg="1" rev="0" advAuto="0" spid="14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508000" y="2171700"/>
            <a:ext cx="5676900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lnSpc>
                <a:spcPct val="110000"/>
              </a:lnSpc>
              <a:defRPr i="1" sz="24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414141"/>
                </a:solidFill>
              </a:rPr>
              <a:t>The needs of persons who are . . .</a:t>
            </a:r>
          </a:p>
        </p:txBody>
      </p:sp>
      <p:grpSp>
        <p:nvGrpSpPr>
          <p:cNvPr id="146" name="Group 146"/>
          <p:cNvGrpSpPr/>
          <p:nvPr/>
        </p:nvGrpSpPr>
        <p:grpSpPr>
          <a:xfrm>
            <a:off x="6691219" y="558799"/>
            <a:ext cx="5842001" cy="8661401"/>
            <a:chOff x="-127000" y="-88900"/>
            <a:chExt cx="5842000" cy="8661400"/>
          </a:xfrm>
        </p:grpSpPr>
        <p:pic>
          <p:nvPicPr>
            <p:cNvPr id="145" name="CribbenEmbrace2.jpg"/>
            <p:cNvPicPr/>
            <p:nvPr/>
          </p:nvPicPr>
          <p:blipFill>
            <a:blip r:embed="rId2">
              <a:extLst/>
            </a:blip>
            <a:srcRect l="0" t="826" r="0" b="826"/>
            <a:stretch>
              <a:fillRect/>
            </a:stretch>
          </p:blipFill>
          <p:spPr>
            <a:xfrm>
              <a:off x="0" y="0"/>
              <a:ext cx="5588000" cy="8331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effectLst/>
          </p:spPr>
        </p:pic>
      </p:grpSp>
      <p:sp>
        <p:nvSpPr>
          <p:cNvPr id="147" name="Shape 1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5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D93E2B"/>
                </a:solidFill>
              </a:rPr>
              <a:t>Chronically ill or disabled . . .</a:t>
            </a:r>
          </a:p>
        </p:txBody>
      </p:sp>
      <p:sp>
        <p:nvSpPr>
          <p:cNvPr id="148" name="Shape 1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14141"/>
                </a:solidFill>
              </a:rPr>
              <a:t>. . . can far exceed the ability of volunteers to address.  It’s important to have a clear understanding between the care-givers and the Friend regarding what the volunteers can and cannot do.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508000" y="2171700"/>
            <a:ext cx="5676900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l">
              <a:lnSpc>
                <a:spcPct val="110000"/>
              </a:lnSpc>
              <a:defRPr i="1" sz="24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2400">
                <a:solidFill>
                  <a:srgbClr val="414141"/>
                </a:solidFill>
              </a:rPr>
              <a:t>In caring for persons who are . . .</a:t>
            </a:r>
          </a:p>
        </p:txBody>
      </p:sp>
      <p:grpSp>
        <p:nvGrpSpPr>
          <p:cNvPr id="153" name="Group 153"/>
          <p:cNvGrpSpPr/>
          <p:nvPr/>
        </p:nvGrpSpPr>
        <p:grpSpPr>
          <a:xfrm>
            <a:off x="6691219" y="558799"/>
            <a:ext cx="5842001" cy="8661401"/>
            <a:chOff x="-127000" y="-88900"/>
            <a:chExt cx="5842000" cy="8661400"/>
          </a:xfrm>
        </p:grpSpPr>
        <p:pic>
          <p:nvPicPr>
            <p:cNvPr id="152" name="CribbenEmbrace2.jpg"/>
            <p:cNvPicPr/>
            <p:nvPr/>
          </p:nvPicPr>
          <p:blipFill>
            <a:blip r:embed="rId2">
              <a:extLst/>
            </a:blip>
            <a:srcRect l="0" t="826" r="0" b="826"/>
            <a:stretch>
              <a:fillRect/>
            </a:stretch>
          </p:blipFill>
          <p:spPr>
            <a:xfrm>
              <a:off x="0" y="0"/>
              <a:ext cx="5588000" cy="8331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8661400"/>
            </a:xfrm>
            <a:prstGeom prst="rect">
              <a:avLst/>
            </a:prstGeom>
            <a:effectLst/>
          </p:spPr>
        </p:pic>
      </p:grpSp>
      <p:sp>
        <p:nvSpPr>
          <p:cNvPr id="154" name="Shape 1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5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D93E2B"/>
                </a:solidFill>
              </a:rPr>
              <a:t>Chronically ill or disabled . . .</a:t>
            </a:r>
          </a:p>
        </p:txBody>
      </p:sp>
      <p:sp>
        <p:nvSpPr>
          <p:cNvPr id="155" name="Shape 1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414141"/>
                </a:solidFill>
              </a:rPr>
              <a:t>. . . it’s also important for each Team Member to understand what each of the </a:t>
            </a:r>
            <a:r>
              <a:rPr i="1" sz="3400">
                <a:solidFill>
                  <a:srgbClr val="414141"/>
                </a:solidFill>
              </a:rPr>
              <a:t>other</a:t>
            </a:r>
            <a:r>
              <a:rPr sz="3400">
                <a:solidFill>
                  <a:srgbClr val="414141"/>
                </a:solidFill>
              </a:rPr>
              <a:t> individual Team Members can and cannot do.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No Team can do everything.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1"/>
          <p:cNvGrpSpPr/>
          <p:nvPr/>
        </p:nvGrpSpPr>
        <p:grpSpPr>
          <a:xfrm>
            <a:off x="6692900" y="2565400"/>
            <a:ext cx="5842000" cy="6680200"/>
            <a:chOff x="-127000" y="-88900"/>
            <a:chExt cx="5842000" cy="6680200"/>
          </a:xfrm>
        </p:grpSpPr>
        <p:pic>
          <p:nvPicPr>
            <p:cNvPr id="160" name="DSC_0031-2.png"/>
            <p:cNvPicPr/>
            <p:nvPr/>
          </p:nvPicPr>
          <p:blipFill>
            <a:blip r:embed="rId2">
              <a:extLst/>
            </a:blip>
            <a:srcRect l="0" t="1010" r="0" b="22918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9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How are Teams trained?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Support Team Orientation which teaches -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What a Support Team is and how it works;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How to offer support to persons experiencing loss and grief;</a:t>
            </a:r>
            <a:endParaRPr sz="30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414141"/>
                </a:solidFill>
              </a:rPr>
              <a:t>The necessity and method for setting boundaries and limits.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alzburg1978.jpg"/>
          <p:cNvPicPr/>
          <p:nvPr/>
        </p:nvPicPr>
        <p:blipFill>
          <a:blip r:embed="rId2">
            <a:extLst/>
          </a:blip>
          <a:srcRect l="5555" t="0" r="5555" b="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/>
          <p:nvPr/>
        </p:nvSpPr>
        <p:spPr>
          <a:xfrm>
            <a:off x="4950895" y="571500"/>
            <a:ext cx="7577727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100">
                <a:solidFill>
                  <a:srgbClr val="FFFB00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FFFB00"/>
                </a:solidFill>
              </a:rPr>
              <a:t>A separate presentation is available which details a Support Team Orientation.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Organize the Team for the work of caring.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172"/>
          <p:cNvGrpSpPr/>
          <p:nvPr/>
        </p:nvGrpSpPr>
        <p:grpSpPr>
          <a:xfrm>
            <a:off x="6692900" y="2565400"/>
            <a:ext cx="5842000" cy="6680200"/>
            <a:chOff x="-127000" y="-88900"/>
            <a:chExt cx="5842000" cy="6680200"/>
          </a:xfrm>
        </p:grpSpPr>
        <p:pic>
          <p:nvPicPr>
            <p:cNvPr id="171" name="droppedImage.tiff"/>
            <p:cNvPicPr/>
            <p:nvPr/>
          </p:nvPicPr>
          <p:blipFill>
            <a:blip r:embed="rId2">
              <a:extLst/>
            </a:blip>
            <a:srcRect l="49332" t="0" r="1683" b="0"/>
            <a:stretch>
              <a:fillRect/>
            </a:stretch>
          </p:blipFill>
          <p:spPr>
            <a:xfrm>
              <a:off x="0" y="0"/>
              <a:ext cx="5588000" cy="635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42000" cy="6680200"/>
            </a:xfrm>
            <a:prstGeom prst="rect">
              <a:avLst/>
            </a:prstGeom>
            <a:effectLst/>
          </p:spPr>
        </p:pic>
      </p:grpSp>
      <p:sp>
        <p:nvSpPr>
          <p:cNvPr id="173" name="Shape 17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D93E2B"/>
                </a:solidFill>
              </a:rPr>
              <a:t>The Support Team Leader</a:t>
            </a:r>
          </a:p>
        </p:txBody>
      </p:sp>
      <p:sp>
        <p:nvSpPr>
          <p:cNvPr id="174" name="Shape 17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46456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Conducts the day-to-day activities of the Support Team;</a:t>
            </a:r>
            <a:endParaRPr sz="2640">
              <a:solidFill>
                <a:srgbClr val="414141"/>
              </a:solidFill>
            </a:endParaRPr>
          </a:p>
          <a:p>
            <a:pPr lvl="0" marL="346456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Keeps schedules;</a:t>
            </a:r>
            <a:endParaRPr sz="2640">
              <a:solidFill>
                <a:srgbClr val="414141"/>
              </a:solidFill>
            </a:endParaRPr>
          </a:p>
          <a:p>
            <a:pPr lvl="0" marL="346456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Conducts team meetings;</a:t>
            </a:r>
            <a:endParaRPr sz="2640">
              <a:solidFill>
                <a:srgbClr val="414141"/>
              </a:solidFill>
            </a:endParaRPr>
          </a:p>
          <a:p>
            <a:pPr lvl="1" marL="692912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Begin and end on time -</a:t>
            </a:r>
            <a:endParaRPr sz="2640">
              <a:solidFill>
                <a:srgbClr val="414141"/>
              </a:solidFill>
            </a:endParaRPr>
          </a:p>
          <a:p>
            <a:pPr lvl="1" marL="692912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59 minute rule -</a:t>
            </a:r>
            <a:endParaRPr sz="2640">
              <a:solidFill>
                <a:srgbClr val="414141"/>
              </a:solidFill>
            </a:endParaRPr>
          </a:p>
          <a:p>
            <a:pPr lvl="1" marL="692912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Communicate, Educate, Coordinate -</a:t>
            </a:r>
            <a:endParaRPr sz="2640">
              <a:solidFill>
                <a:srgbClr val="414141"/>
              </a:solidFill>
            </a:endParaRPr>
          </a:p>
          <a:p>
            <a:pPr lvl="0" marL="346456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Communicates with team members;</a:t>
            </a:r>
            <a:endParaRPr sz="2640">
              <a:solidFill>
                <a:srgbClr val="414141"/>
              </a:solidFill>
            </a:endParaRPr>
          </a:p>
          <a:p>
            <a:pPr lvl="0" marL="346456" indent="-346456" defTabSz="514095">
              <a:spcBef>
                <a:spcPts val="1500"/>
              </a:spcBef>
              <a:defRPr sz="1800">
                <a:solidFill>
                  <a:srgbClr val="000000"/>
                </a:solidFill>
              </a:defRPr>
            </a:pPr>
            <a:r>
              <a:rPr sz="2640">
                <a:solidFill>
                  <a:srgbClr val="414141"/>
                </a:solidFill>
              </a:rPr>
              <a:t>Participates in caring.</a:t>
            </a:r>
          </a:p>
        </p:txBody>
      </p:sp>
      <p:sp>
        <p:nvSpPr>
          <p:cNvPr id="175" name="Shape 175"/>
          <p:cNvSpPr/>
          <p:nvPr/>
        </p:nvSpPr>
        <p:spPr>
          <a:xfrm>
            <a:off x="7015931" y="8166099"/>
            <a:ext cx="3163938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4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rPr>
              <a:t>(Herbert von Karajan)</a:t>
            </a:r>
            <a:endParaRPr sz="2400">
              <a:solidFill>
                <a:srgbClr val="FFFFFF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lvl="0">
              <a:defRPr sz="1800"/>
            </a:pPr>
            <a:r>
              <a:rPr sz="16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rPr>
              <a:t>1908-1989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5" dur="1000"/>
                                        <p:tgtEl>
                                          <p:spTgt spid="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1">
    <p:dissolve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