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7" name="Shape 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2" name="Shape 32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Shape 33"/>
          <p:cNvSpPr/>
          <p:nvPr/>
        </p:nvSpPr>
        <p:spPr>
          <a:xfrm>
            <a:off x="508000" y="51816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" name="Shape 34"/>
          <p:cNvSpPr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One</a:t>
            </a:r>
            <a:endParaRPr sz="2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Two</a:t>
            </a:r>
            <a:endParaRPr sz="2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Three</a:t>
            </a:r>
            <a:endParaRPr sz="2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Four</a:t>
            </a:r>
            <a:endParaRPr sz="2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508000" y="25781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8" name="Shape 38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" name="Shape 39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" name="Shape 40"/>
          <p:cNvSpPr/>
          <p:nvPr>
            <p:ph type="title"/>
          </p:nvPr>
        </p:nvSpPr>
        <p:spPr>
          <a:xfrm>
            <a:off x="508000" y="596900"/>
            <a:ext cx="11988800" cy="1905000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xfrm>
            <a:off x="6781800" y="2971800"/>
            <a:ext cx="5727700" cy="5524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366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049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4732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415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One</a:t>
            </a:r>
            <a:endParaRPr sz="30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Two</a:t>
            </a:r>
            <a:endParaRPr sz="30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Three</a:t>
            </a:r>
            <a:endParaRPr sz="30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Four</a:t>
            </a:r>
            <a:endParaRPr sz="30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4" name="Shape 44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508000" y="977900"/>
            <a:ext cx="11988800" cy="7785100"/>
          </a:xfrm>
          <a:prstGeom prst="rect">
            <a:avLst/>
          </a:prstGeom>
        </p:spPr>
        <p:txBody>
          <a:bodyPr/>
          <a:lstStyle>
            <a:lvl1pPr marL="4191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382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2573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764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955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One</a:t>
            </a:r>
            <a:endParaRPr sz="3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Two</a:t>
            </a:r>
            <a:endParaRPr sz="3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Three</a:t>
            </a:r>
            <a:endParaRPr sz="3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Four</a:t>
            </a:r>
            <a:endParaRPr sz="3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8" name="Shape 48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9" name="Shape 49"/>
          <p:cNvSpPr/>
          <p:nvPr>
            <p:ph type="title"/>
          </p:nvPr>
        </p:nvSpPr>
        <p:spPr>
          <a:xfrm>
            <a:off x="508000" y="2400300"/>
            <a:ext cx="5829300" cy="607060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xfrm>
            <a:off x="508000" y="1168400"/>
            <a:ext cx="58293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One</a:t>
            </a:r>
            <a:endParaRPr sz="2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Two</a:t>
            </a:r>
            <a:endParaRPr sz="2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Three</a:t>
            </a:r>
            <a:endParaRPr sz="2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Four</a:t>
            </a:r>
            <a:endParaRPr sz="2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508000" y="7099300"/>
            <a:ext cx="11988800" cy="111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xfrm>
            <a:off x="508000" y="8267700"/>
            <a:ext cx="119888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One</a:t>
            </a:r>
            <a:endParaRPr sz="2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Two</a:t>
            </a:r>
            <a:endParaRPr sz="2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Three</a:t>
            </a:r>
            <a:endParaRPr sz="2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Four</a:t>
            </a:r>
            <a:endParaRPr sz="2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jpeg"/><Relationship Id="rId3" Type="http://schemas.openxmlformats.org/officeDocument/2006/relationships/image" Target="../media/image4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jpeg"/><Relationship Id="rId3" Type="http://schemas.openxmlformats.org/officeDocument/2006/relationships/image" Target="../media/image5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9.jpeg"/><Relationship Id="rId3" Type="http://schemas.openxmlformats.org/officeDocument/2006/relationships/image" Target="../media/image9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0"/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11000">
                <a:solidFill>
                  <a:srgbClr val="606060"/>
                </a:solidFill>
              </a:rPr>
              <a:t>Caring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391414">
              <a:defRPr sz="428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88">
                <a:solidFill>
                  <a:srgbClr val="606060"/>
                </a:solidFill>
              </a:rPr>
              <a:t>Caring Overview - plan to care and work the plan . . 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5"/>
          <p:cNvGrpSpPr/>
          <p:nvPr/>
        </p:nvGrpSpPr>
        <p:grpSpPr>
          <a:xfrm>
            <a:off x="493619" y="2905899"/>
            <a:ext cx="5778501" cy="5854701"/>
            <a:chOff x="-127000" y="-88900"/>
            <a:chExt cx="5778500" cy="5854700"/>
          </a:xfrm>
        </p:grpSpPr>
        <p:pic>
          <p:nvPicPr>
            <p:cNvPr id="64" name="DSC_0056.jpeg"/>
            <p:cNvPicPr/>
            <p:nvPr/>
          </p:nvPicPr>
          <p:blipFill>
            <a:blip r:embed="rId2">
              <a:extLst/>
            </a:blip>
            <a:srcRect l="24173" t="2458" r="12175" b="2458"/>
            <a:stretch>
              <a:fillRect/>
            </a:stretch>
          </p:blipFill>
          <p:spPr>
            <a:xfrm>
              <a:off x="0" y="0"/>
              <a:ext cx="5524500" cy="5524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778500" cy="5854700"/>
            </a:xfrm>
            <a:prstGeom prst="rect">
              <a:avLst/>
            </a:prstGeom>
            <a:effectLst/>
          </p:spPr>
        </p:pic>
      </p:grp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The Support team . . .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606060"/>
                </a:solidFill>
              </a:rPr>
              <a:t>Cares for the Friend,</a:t>
            </a:r>
            <a:endParaRPr sz="45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606060"/>
                </a:solidFill>
              </a:rPr>
              <a:t>for each member of the Team,</a:t>
            </a:r>
            <a:endParaRPr sz="45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606060"/>
                </a:solidFill>
              </a:rPr>
              <a:t>and for the Team as a whole.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606060"/>
                </a:solidFill>
              </a:rPr>
              <a:t>No medical advice</a:t>
            </a:r>
            <a:endParaRPr sz="70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606060"/>
                </a:solidFill>
              </a:rPr>
              <a:t>Do not administer medications or do nursing/medical care</a:t>
            </a:r>
            <a:endParaRPr sz="70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606060"/>
                </a:solidFill>
              </a:rPr>
              <a:t>Do not give or loan money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606060"/>
                </a:solidFill>
              </a:rPr>
              <a:t>Establish a good foundation by communicating clearly during the beginning, building, and connecting phases of developing the Support Team.</a:t>
            </a:r>
            <a:endParaRPr sz="44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606060"/>
                </a:solidFill>
              </a:rPr>
              <a:t>Regular Team meetings bring everyone on board regarding planning, the Friend’s ongoing needs, and becoming more invested in the actual work of caring.</a:t>
            </a:r>
            <a:endParaRPr sz="44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606060"/>
                </a:solidFill>
              </a:rPr>
              <a:t>The Team Leader conducts efficient meetings and coordinates the plan.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5"/>
          <p:cNvGrpSpPr/>
          <p:nvPr/>
        </p:nvGrpSpPr>
        <p:grpSpPr>
          <a:xfrm>
            <a:off x="6678519" y="892949"/>
            <a:ext cx="5829301" cy="7861301"/>
            <a:chOff x="-127000" y="-88900"/>
            <a:chExt cx="5829300" cy="7861300"/>
          </a:xfrm>
        </p:grpSpPr>
        <p:pic>
          <p:nvPicPr>
            <p:cNvPr id="74" name="Worship6.jpg"/>
            <p:cNvPicPr/>
            <p:nvPr/>
          </p:nvPicPr>
          <p:blipFill>
            <a:blip r:embed="rId2">
              <a:extLst/>
            </a:blip>
            <a:srcRect l="36031" t="0" r="9939" b="0"/>
            <a:stretch>
              <a:fillRect/>
            </a:stretch>
          </p:blipFill>
          <p:spPr>
            <a:xfrm>
              <a:off x="0" y="0"/>
              <a:ext cx="5575300" cy="75311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29300" cy="7861300"/>
            </a:xfrm>
            <a:prstGeom prst="rect">
              <a:avLst/>
            </a:prstGeom>
            <a:effectLst/>
          </p:spPr>
        </p:pic>
      </p:grpSp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the  team honors  the time  and effort  of  all  team members</a:t>
            </a:r>
          </a:p>
        </p:txBody>
      </p:sp>
      <p:sp>
        <p:nvSpPr>
          <p:cNvPr id="77" name="Shape 7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566674">
              <a:defRPr sz="23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28">
                <a:solidFill>
                  <a:srgbClr val="606060"/>
                </a:solidFill>
              </a:rPr>
              <a:t>Everyone is involved in planning and supporting the implementation of the plan.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1"/>
          <p:cNvGrpSpPr/>
          <p:nvPr/>
        </p:nvGrpSpPr>
        <p:grpSpPr>
          <a:xfrm>
            <a:off x="495300" y="1092200"/>
            <a:ext cx="12014200" cy="6007100"/>
            <a:chOff x="-127000" y="-88900"/>
            <a:chExt cx="12014200" cy="6007100"/>
          </a:xfrm>
        </p:grpSpPr>
        <p:pic>
          <p:nvPicPr>
            <p:cNvPr id="80" name="Santa Fe mailboxes 2.jpg"/>
            <p:cNvPicPr/>
            <p:nvPr/>
          </p:nvPicPr>
          <p:blipFill>
            <a:blip r:embed="rId2">
              <a:extLst/>
            </a:blip>
            <a:srcRect l="0" t="13944" r="0" b="13944"/>
            <a:stretch>
              <a:fillRect/>
            </a:stretch>
          </p:blipFill>
          <p:spPr>
            <a:xfrm>
              <a:off x="0" y="0"/>
              <a:ext cx="11760200" cy="56769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9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14200" cy="6007100"/>
            </a:xfrm>
            <a:prstGeom prst="rect">
              <a:avLst/>
            </a:prstGeom>
            <a:effectLst/>
          </p:spPr>
        </p:pic>
      </p:grpSp>
      <p:sp>
        <p:nvSpPr>
          <p:cNvPr id="82" name="Shape 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Communication - Essential!!</a:t>
            </a:r>
          </a:p>
        </p:txBody>
      </p:sp>
      <p:sp>
        <p:nvSpPr>
          <p:cNvPr id="83" name="Shape 8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315468">
              <a:defRPr sz="237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76">
                <a:solidFill>
                  <a:srgbClr val="606060"/>
                </a:solidFill>
              </a:rPr>
              <a:t>Good communication is essential throughout the life of the team - from beginning to sustaining.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7"/>
          <p:cNvGrpSpPr/>
          <p:nvPr/>
        </p:nvGrpSpPr>
        <p:grpSpPr>
          <a:xfrm>
            <a:off x="493619" y="2905899"/>
            <a:ext cx="5778501" cy="5854701"/>
            <a:chOff x="-127000" y="-88900"/>
            <a:chExt cx="5778500" cy="5854700"/>
          </a:xfrm>
        </p:grpSpPr>
        <p:pic>
          <p:nvPicPr>
            <p:cNvPr id="86" name="DSC_0050-1.jpeg"/>
            <p:cNvPicPr/>
            <p:nvPr/>
          </p:nvPicPr>
          <p:blipFill>
            <a:blip r:embed="rId2">
              <a:extLst/>
            </a:blip>
            <a:srcRect l="14220" t="0" r="18837" b="0"/>
            <a:stretch>
              <a:fillRect/>
            </a:stretch>
          </p:blipFill>
          <p:spPr>
            <a:xfrm>
              <a:off x="0" y="0"/>
              <a:ext cx="5524500" cy="5524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5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778500" cy="5854700"/>
            </a:xfrm>
            <a:prstGeom prst="rect">
              <a:avLst/>
            </a:prstGeom>
            <a:effectLst/>
          </p:spPr>
        </p:pic>
      </p:grpSp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Good communication . . .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helps all team members be part of the process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educates the members to be more effective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helps members help each other better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schedules everyone’s help based on the specific needs of the Friend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3"/>
          <p:cNvGrpSpPr/>
          <p:nvPr/>
        </p:nvGrpSpPr>
        <p:grpSpPr>
          <a:xfrm>
            <a:off x="493619" y="2905899"/>
            <a:ext cx="5778501" cy="5854701"/>
            <a:chOff x="-127000" y="-88900"/>
            <a:chExt cx="5778500" cy="5854700"/>
          </a:xfrm>
        </p:grpSpPr>
        <p:pic>
          <p:nvPicPr>
            <p:cNvPr id="92" name="DSC_0254.jpg"/>
            <p:cNvPicPr/>
            <p:nvPr/>
          </p:nvPicPr>
          <p:blipFill>
            <a:blip r:embed="rId2">
              <a:extLst/>
            </a:blip>
            <a:srcRect l="8680" t="0" r="24377" b="0"/>
            <a:stretch>
              <a:fillRect/>
            </a:stretch>
          </p:blipFill>
          <p:spPr>
            <a:xfrm>
              <a:off x="0" y="0"/>
              <a:ext cx="5524500" cy="5524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778500" cy="5854700"/>
            </a:xfrm>
            <a:prstGeom prst="rect">
              <a:avLst/>
            </a:prstGeom>
            <a:effectLst/>
          </p:spPr>
        </p:pic>
      </p:grpSp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Regular team meetings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Meetings designed so that they </a:t>
            </a:r>
            <a:r>
              <a:rPr b="1" i="1" sz="3000" u="sng">
                <a:solidFill>
                  <a:srgbClr val="606060"/>
                </a:solidFill>
              </a:rPr>
              <a:t>accomplish something!</a:t>
            </a:r>
            <a:endParaRPr b="1" i="1" sz="3000" u="sng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Meetings designed to honor the time team members have to give.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Meetings that begin on time, end on time and last . . .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. . . </a:t>
            </a:r>
            <a:r>
              <a:rPr sz="5000">
                <a:solidFill>
                  <a:srgbClr val="606060"/>
                </a:solidFill>
              </a:rPr>
              <a:t>59</a:t>
            </a:r>
            <a:r>
              <a:rPr sz="3000">
                <a:solidFill>
                  <a:srgbClr val="606060"/>
                </a:solidFill>
              </a:rPr>
              <a:t> minutes!  (or less)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9"/>
          <p:cNvGrpSpPr/>
          <p:nvPr/>
        </p:nvGrpSpPr>
        <p:grpSpPr>
          <a:xfrm>
            <a:off x="493619" y="2905899"/>
            <a:ext cx="5778501" cy="5854701"/>
            <a:chOff x="-127000" y="-88900"/>
            <a:chExt cx="5778500" cy="5854700"/>
          </a:xfrm>
        </p:grpSpPr>
        <p:pic>
          <p:nvPicPr>
            <p:cNvPr id="98" name="Leipzig Convert 2.jpg"/>
            <p:cNvPicPr/>
            <p:nvPr/>
          </p:nvPicPr>
          <p:blipFill>
            <a:blip r:embed="rId2">
              <a:extLst/>
            </a:blip>
            <a:srcRect l="16528" t="0" r="16528" b="0"/>
            <a:stretch>
              <a:fillRect/>
            </a:stretch>
          </p:blipFill>
          <p:spPr>
            <a:xfrm>
              <a:off x="0" y="0"/>
              <a:ext cx="5524500" cy="5524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778500" cy="5854700"/>
            </a:xfrm>
            <a:prstGeom prst="rect">
              <a:avLst/>
            </a:prstGeom>
            <a:effectLst/>
          </p:spPr>
        </p:pic>
      </p:grpSp>
      <p:sp>
        <p:nvSpPr>
          <p:cNvPr id="100" name="Shape 1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Meeting agenda . . .</a:t>
            </a:r>
          </a:p>
        </p:txBody>
      </p:sp>
      <p:sp>
        <p:nvSpPr>
          <p:cNvPr id="101" name="Shape 10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606060"/>
                </a:solidFill>
              </a:rPr>
              <a:t>Communicate</a:t>
            </a:r>
            <a:endParaRPr sz="6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606060"/>
                </a:solidFill>
              </a:rPr>
              <a:t>Educate</a:t>
            </a:r>
            <a:endParaRPr sz="6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606060"/>
                </a:solidFill>
              </a:rPr>
              <a:t>Coordinate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5"/>
          <p:cNvGrpSpPr/>
          <p:nvPr/>
        </p:nvGrpSpPr>
        <p:grpSpPr>
          <a:xfrm>
            <a:off x="495300" y="1092200"/>
            <a:ext cx="12014200" cy="6007100"/>
            <a:chOff x="-127000" y="-88900"/>
            <a:chExt cx="12014200" cy="6007100"/>
          </a:xfrm>
        </p:grpSpPr>
        <p:pic>
          <p:nvPicPr>
            <p:cNvPr id="104" name="Toby making calls.jpg"/>
            <p:cNvPicPr/>
            <p:nvPr/>
          </p:nvPicPr>
          <p:blipFill>
            <a:blip r:embed="rId2">
              <a:extLst/>
            </a:blip>
            <a:srcRect l="4564" t="0" r="4564" b="0"/>
            <a:stretch>
              <a:fillRect/>
            </a:stretch>
          </p:blipFill>
          <p:spPr>
            <a:xfrm>
              <a:off x="0" y="0"/>
              <a:ext cx="11760200" cy="56769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14200" cy="6007100"/>
            </a:xfrm>
            <a:prstGeom prst="rect">
              <a:avLst/>
            </a:prstGeom>
            <a:effectLst/>
          </p:spPr>
        </p:pic>
      </p:grpSp>
      <p:sp>
        <p:nvSpPr>
          <p:cNvPr id="106" name="Shape 1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The Team Leader Facilitates. . .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The Team Leader plans and leads efficient meetings (59 min-rule).</a:t>
            </a:r>
          </a:p>
        </p:txBody>
      </p:sp>
      <p:sp>
        <p:nvSpPr>
          <p:cNvPr id="108" name="Shape 108"/>
          <p:cNvSpPr/>
          <p:nvPr/>
        </p:nvSpPr>
        <p:spPr>
          <a:xfrm rot="20280000">
            <a:off x="339019" y="3200399"/>
            <a:ext cx="12326765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500">
                <a:solidFill>
                  <a:srgbClr val="FFFB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500">
                <a:solidFill>
                  <a:srgbClr val="FFFB00"/>
                </a:solidFill>
              </a:rPr>
              <a:t>The 59 minute rule!!!!!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8" grpId="2"/>
      <p:bldP build="whole" bldLvl="1" animBg="1" rev="0" advAuto="0" spid="10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2"/>
          <p:cNvGrpSpPr/>
          <p:nvPr/>
        </p:nvGrpSpPr>
        <p:grpSpPr>
          <a:xfrm>
            <a:off x="569819" y="2943999"/>
            <a:ext cx="5626101" cy="5626101"/>
            <a:chOff x="-50800" y="-50800"/>
            <a:chExt cx="5626100" cy="5626100"/>
          </a:xfrm>
        </p:grpSpPr>
        <p:pic>
          <p:nvPicPr>
            <p:cNvPr id="111" name="ZiplineGary3.jpg"/>
            <p:cNvPicPr/>
            <p:nvPr/>
          </p:nvPicPr>
          <p:blipFill>
            <a:blip r:embed="rId2">
              <a:extLst/>
            </a:blip>
            <a:srcRect l="21564" t="34558" r="5459" b="16589"/>
            <a:stretch>
              <a:fillRect/>
            </a:stretch>
          </p:blipFill>
          <p:spPr>
            <a:xfrm>
              <a:off x="0" y="0"/>
              <a:ext cx="5524500" cy="5524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0800" y="-50800"/>
              <a:ext cx="5626100" cy="5626100"/>
            </a:xfrm>
            <a:prstGeom prst="rect">
              <a:avLst/>
            </a:prstGeom>
            <a:effectLst/>
          </p:spPr>
        </p:pic>
      </p:grpSp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The Team Leader hangs in there!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38836" indent="-338836" defTabSz="537463">
              <a:spcBef>
                <a:spcPts val="2900"/>
              </a:spcBef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606060"/>
                </a:solidFill>
              </a:rPr>
              <a:t>Confirms times with the Friend</a:t>
            </a:r>
            <a:endParaRPr sz="4600">
              <a:solidFill>
                <a:srgbClr val="606060"/>
              </a:solidFill>
            </a:endParaRPr>
          </a:p>
          <a:p>
            <a:pPr lvl="0" marL="338836" indent="-338836" defTabSz="537463">
              <a:spcBef>
                <a:spcPts val="2900"/>
              </a:spcBef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606060"/>
                </a:solidFill>
              </a:rPr>
              <a:t>Coordinates changes</a:t>
            </a:r>
            <a:endParaRPr sz="4600">
              <a:solidFill>
                <a:srgbClr val="606060"/>
              </a:solidFill>
            </a:endParaRPr>
          </a:p>
          <a:p>
            <a:pPr lvl="0" marL="338836" indent="-338836" defTabSz="537463">
              <a:spcBef>
                <a:spcPts val="2900"/>
              </a:spcBef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606060"/>
                </a:solidFill>
              </a:rPr>
              <a:t>Listens for any further changes that may need to be addressed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000"/>
                                        <p:tgtEl>
                                          <p:spTgt spid="1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" grpId="1"/>
      <p:bldP build="p" bldLvl="5" animBg="1" rev="0" advAuto="0" spid="114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1">
    <p:dissolve/>
  </p:transition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