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6" name="Shape 6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2" name="Shape 32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" name="Shape 35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6" name="Shape 36"/>
          <p:cNvSpPr/>
          <p:nvPr/>
        </p:nvSpPr>
        <p:spPr>
          <a:xfrm>
            <a:off x="508000" y="51816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" name="Shape 37"/>
          <p:cNvSpPr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" name="Shape 41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2" name="Shape 42"/>
          <p:cNvSpPr/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43" name="Shape 43"/>
          <p:cNvSpPr/>
          <p:nvPr>
            <p:ph type="body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508000" y="25781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Shape 46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7" name="Shape 47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Shape 48"/>
          <p:cNvSpPr/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xfrm>
            <a:off x="6781800" y="2971800"/>
            <a:ext cx="5727700" cy="5524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366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049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4732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41500" indent="-368300">
              <a:spcBef>
                <a:spcPts val="3200"/>
              </a:spcBef>
              <a:buSzPct val="30000"/>
              <a:buFont typeface="Zapf Dingbats"/>
              <a:buBlip>
                <a:blip r:embed="rId3"/>
              </a:buBlip>
              <a:def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One</a:t>
            </a:r>
            <a:endParaRPr sz="30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Two</a:t>
            </a:r>
            <a:endParaRPr sz="30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Three</a:t>
            </a:r>
            <a:endParaRPr sz="30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Four</a:t>
            </a:r>
            <a:endParaRPr sz="30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Shape 53"/>
          <p:cNvSpPr/>
          <p:nvPr>
            <p:ph type="title"/>
          </p:nvPr>
        </p:nvSpPr>
        <p:spPr>
          <a:xfrm>
            <a:off x="508000" y="2400300"/>
            <a:ext cx="5829300" cy="607060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508000" y="1168400"/>
            <a:ext cx="58293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One</a:t>
            </a:r>
            <a:endParaRPr sz="2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Two</a:t>
            </a:r>
            <a:endParaRPr sz="2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Three</a:t>
            </a:r>
            <a:endParaRPr sz="2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Four</a:t>
            </a:r>
            <a:endParaRPr sz="2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7" name="Shape 57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</p:spPr>
        <p:txBody>
          <a:bodyPr/>
          <a:lstStyle>
            <a:lvl1pPr marL="4191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382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2573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764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955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One</a:t>
            </a:r>
            <a:endParaRPr sz="3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Two</a:t>
            </a:r>
            <a:endParaRPr sz="3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Three</a:t>
            </a:r>
            <a:endParaRPr sz="3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Four</a:t>
            </a:r>
            <a:endParaRPr sz="3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508000" y="25781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1" name="Shape 61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Shape 62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3" name="Shape 63"/>
          <p:cNvSpPr/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xfrm>
            <a:off x="508000" y="3035300"/>
            <a:ext cx="11988800" cy="5727700"/>
          </a:xfrm>
          <a:prstGeom prst="rect">
            <a:avLst/>
          </a:prstGeom>
        </p:spPr>
        <p:txBody>
          <a:bodyPr/>
          <a:lstStyle>
            <a:lvl1pPr marL="4191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382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2573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764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95500" indent="-419100"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One</a:t>
            </a:r>
            <a:endParaRPr sz="3400">
              <a:solidFill>
                <a:srgbClr val="60606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Two</a:t>
            </a:r>
            <a:endParaRPr sz="3400">
              <a:solidFill>
                <a:srgbClr val="606060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Three</a:t>
            </a:r>
            <a:endParaRPr sz="3400">
              <a:solidFill>
                <a:srgbClr val="606060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Four</a:t>
            </a:r>
            <a:endParaRPr sz="3400">
              <a:solidFill>
                <a:srgbClr val="606060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Relationship Id="rId3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jpeg"/><Relationship Id="rId3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jpeg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jpe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www.supportteams.org" TargetMode="Externa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.png"/><Relationship Id="rId3" Type="http://schemas.openxmlformats.org/officeDocument/2006/relationships/hyperlink" Target="http://www.supportteams.org" TargetMode="Externa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.png"/><Relationship Id="rId3" Type="http://schemas.openxmlformats.org/officeDocument/2006/relationships/hyperlink" Target="http://www.supportteams.org" TargetMode="Externa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jpeg"/><Relationship Id="rId3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0"/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11000">
                <a:solidFill>
                  <a:srgbClr val="606060"/>
                </a:solidFill>
              </a:rPr>
              <a:t>Connecting</a:t>
            </a:r>
          </a:p>
        </p:txBody>
      </p:sp>
      <p:sp>
        <p:nvSpPr>
          <p:cNvPr id="70" name="Shape 70"/>
          <p:cNvSpPr/>
          <p:nvPr>
            <p:ph type="body" idx="1"/>
          </p:nvPr>
        </p:nvSpPr>
        <p:spPr>
          <a:xfrm>
            <a:off x="508000" y="5562600"/>
            <a:ext cx="11988800" cy="1750517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How to connect a Support Team to the person who will be the focus of caring.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4"/>
          <p:cNvGrpSpPr/>
          <p:nvPr/>
        </p:nvGrpSpPr>
        <p:grpSpPr>
          <a:xfrm>
            <a:off x="495300" y="1092200"/>
            <a:ext cx="12014200" cy="6007100"/>
            <a:chOff x="-127000" y="-88900"/>
            <a:chExt cx="12014200" cy="6007100"/>
          </a:xfrm>
        </p:grpSpPr>
        <p:pic>
          <p:nvPicPr>
            <p:cNvPr id="73" name="Arches 4.jpg"/>
            <p:cNvPicPr/>
            <p:nvPr/>
          </p:nvPicPr>
          <p:blipFill>
            <a:blip r:embed="rId2">
              <a:extLst/>
            </a:blip>
            <a:srcRect l="0" t="13795" r="0" b="13795"/>
            <a:stretch>
              <a:fillRect/>
            </a:stretch>
          </p:blipFill>
          <p:spPr>
            <a:xfrm>
              <a:off x="0" y="0"/>
              <a:ext cx="11760200" cy="56769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14200" cy="6007100"/>
            </a:xfrm>
            <a:prstGeom prst="rect">
              <a:avLst/>
            </a:prstGeom>
            <a:effectLst/>
          </p:spPr>
        </p:pic>
      </p:grpSp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Connecting . . .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426466">
              <a:defRPr sz="248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82">
                <a:solidFill>
                  <a:srgbClr val="606060"/>
                </a:solidFill>
              </a:rPr>
              <a:t>. . . requires clarity about the needs of the Friend and what the Team is able and willing to do.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presetClass="entr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" grpId="2"/>
      <p:bldP build="whole" bldLvl="1" animBg="1" rev="0" advAuto="0" spid="7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80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79" name="DSC_0119.png"/>
            <p:cNvPicPr/>
            <p:nvPr/>
          </p:nvPicPr>
          <p:blipFill>
            <a:blip r:embed="rId2">
              <a:extLst/>
            </a:blip>
            <a:srcRect l="0" t="16528" r="0" b="16528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6000"/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000">
                <a:solidFill>
                  <a:srgbClr val="606060"/>
                </a:solidFill>
              </a:rPr>
              <a:t>A Team and a Friend Connect by doing Three things.</a:t>
            </a:r>
          </a:p>
        </p:txBody>
      </p:sp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1) </a:t>
            </a:r>
            <a:r>
              <a:rPr b="1" sz="3000">
                <a:solidFill>
                  <a:srgbClr val="606060"/>
                </a:solidFill>
              </a:rPr>
              <a:t>A connecting visit</a:t>
            </a:r>
            <a:r>
              <a:rPr sz="3000">
                <a:solidFill>
                  <a:srgbClr val="606060"/>
                </a:solidFill>
              </a:rPr>
              <a:t> confirms the caring relationship between the Friend and the Team.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2) </a:t>
            </a:r>
            <a:r>
              <a:rPr b="1" sz="3000">
                <a:solidFill>
                  <a:srgbClr val="606060"/>
                </a:solidFill>
              </a:rPr>
              <a:t>The Support Team meets</a:t>
            </a:r>
            <a:r>
              <a:rPr sz="3000">
                <a:solidFill>
                  <a:srgbClr val="606060"/>
                </a:solidFill>
              </a:rPr>
              <a:t> to determine their specific tasks and to schedule their visits.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3) The Team Leader makes a </a:t>
            </a:r>
            <a:r>
              <a:rPr b="1" sz="3000">
                <a:solidFill>
                  <a:srgbClr val="606060"/>
                </a:solidFill>
              </a:rPr>
              <a:t>follow-up visit</a:t>
            </a:r>
            <a:r>
              <a:rPr sz="3000">
                <a:solidFill>
                  <a:srgbClr val="606060"/>
                </a:solidFill>
              </a:rPr>
              <a:t> to let the Friend know what to expect.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6"/>
          <p:cNvGrpSpPr/>
          <p:nvPr/>
        </p:nvGrpSpPr>
        <p:grpSpPr>
          <a:xfrm>
            <a:off x="6678519" y="892949"/>
            <a:ext cx="5829301" cy="7861301"/>
            <a:chOff x="-127000" y="-88900"/>
            <a:chExt cx="5829300" cy="7861300"/>
          </a:xfrm>
        </p:grpSpPr>
        <p:pic>
          <p:nvPicPr>
            <p:cNvPr id="85" name="RCG040.jpg"/>
            <p:cNvPicPr/>
            <p:nvPr/>
          </p:nvPicPr>
          <p:blipFill>
            <a:blip r:embed="rId2">
              <a:extLst/>
            </a:blip>
            <a:srcRect l="16517" t="14485" r="13984" b="22928"/>
            <a:stretch>
              <a:fillRect/>
            </a:stretch>
          </p:blipFill>
          <p:spPr>
            <a:xfrm>
              <a:off x="0" y="0"/>
              <a:ext cx="5575300" cy="7531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29300" cy="7861300"/>
            </a:xfrm>
            <a:prstGeom prst="rect">
              <a:avLst/>
            </a:prstGeom>
            <a:effectLst/>
          </p:spPr>
        </p:pic>
      </p:grpSp>
      <p:sp>
        <p:nvSpPr>
          <p:cNvPr id="87" name="Shape 8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 defTabSz="543305">
              <a:defRPr sz="502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22">
                <a:solidFill>
                  <a:srgbClr val="606060"/>
                </a:solidFill>
              </a:rPr>
              <a:t>The Connecting Visit</a:t>
            </a:r>
          </a:p>
        </p:txBody>
      </p:sp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Confirming the team-friend relationship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2"/>
          <p:cNvGrpSpPr/>
          <p:nvPr/>
        </p:nvGrpSpPr>
        <p:grpSpPr>
          <a:xfrm>
            <a:off x="6678519" y="892949"/>
            <a:ext cx="5829301" cy="7861301"/>
            <a:chOff x="-127000" y="-88900"/>
            <a:chExt cx="5829300" cy="7861300"/>
          </a:xfrm>
        </p:grpSpPr>
        <p:pic>
          <p:nvPicPr>
            <p:cNvPr id="91" name="RCG040.jpg"/>
            <p:cNvPicPr/>
            <p:nvPr/>
          </p:nvPicPr>
          <p:blipFill>
            <a:blip r:embed="rId2">
              <a:extLst/>
            </a:blip>
            <a:srcRect l="16517" t="14485" r="13984" b="22928"/>
            <a:stretch>
              <a:fillRect/>
            </a:stretch>
          </p:blipFill>
          <p:spPr>
            <a:xfrm>
              <a:off x="0" y="0"/>
              <a:ext cx="5575300" cy="7531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29300" cy="7861300"/>
            </a:xfrm>
            <a:prstGeom prst="rect">
              <a:avLst/>
            </a:prstGeom>
            <a:effectLst/>
          </p:spPr>
        </p:pic>
      </p:grp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 defTabSz="543305">
              <a:defRPr sz="502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22">
                <a:solidFill>
                  <a:srgbClr val="606060"/>
                </a:solidFill>
              </a:rPr>
              <a:t>The Connecting Visit</a:t>
            </a:r>
          </a:p>
        </p:txBody>
      </p:sp>
      <p:sp>
        <p:nvSpPr>
          <p:cNvPr id="94" name="Shape 94"/>
          <p:cNvSpPr/>
          <p:nvPr/>
        </p:nvSpPr>
        <p:spPr>
          <a:xfrm>
            <a:off x="558800" y="2489200"/>
            <a:ext cx="5727700" cy="552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4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Involves the one who made the initial assessment;</a:t>
            </a:r>
            <a:endParaRPr sz="4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4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Support Team Leader;</a:t>
            </a:r>
            <a:endParaRPr sz="4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4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Friend’s primary care giver;</a:t>
            </a:r>
            <a:endParaRPr sz="4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4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Friend.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8"/>
          <p:cNvGrpSpPr/>
          <p:nvPr/>
        </p:nvGrpSpPr>
        <p:grpSpPr>
          <a:xfrm>
            <a:off x="6678519" y="892949"/>
            <a:ext cx="5829301" cy="7861301"/>
            <a:chOff x="-127000" y="-88900"/>
            <a:chExt cx="5829300" cy="7861300"/>
          </a:xfrm>
        </p:grpSpPr>
        <p:pic>
          <p:nvPicPr>
            <p:cNvPr id="97" name="RCG040.jpg"/>
            <p:cNvPicPr/>
            <p:nvPr/>
          </p:nvPicPr>
          <p:blipFill>
            <a:blip r:embed="rId2">
              <a:extLst/>
            </a:blip>
            <a:srcRect l="16517" t="14485" r="13984" b="22928"/>
            <a:stretch>
              <a:fillRect/>
            </a:stretch>
          </p:blipFill>
          <p:spPr>
            <a:xfrm>
              <a:off x="0" y="0"/>
              <a:ext cx="5575300" cy="75311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829300" cy="7861300"/>
            </a:xfrm>
            <a:prstGeom prst="rect">
              <a:avLst/>
            </a:prstGeom>
            <a:effectLst/>
          </p:spPr>
        </p:pic>
      </p:grpSp>
      <p:sp>
        <p:nvSpPr>
          <p:cNvPr id="99" name="Shape 9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algn="ctr" defTabSz="543305">
              <a:defRPr sz="502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22">
                <a:solidFill>
                  <a:srgbClr val="606060"/>
                </a:solidFill>
              </a:rPr>
              <a:t>The Connecting Visit</a:t>
            </a:r>
          </a:p>
        </p:txBody>
      </p:sp>
      <p:sp>
        <p:nvSpPr>
          <p:cNvPr id="100" name="Shape 100"/>
          <p:cNvSpPr/>
          <p:nvPr/>
        </p:nvSpPr>
        <p:spPr>
          <a:xfrm>
            <a:off x="558800" y="2489200"/>
            <a:ext cx="5727700" cy="552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Review the needs of the Friend.</a:t>
            </a:r>
            <a:endParaRPr sz="3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Team Leader shares about the team members and about their joy.</a:t>
            </a:r>
            <a:endParaRPr sz="3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Team Leader shares about the upcoming Support Team Meeting when the needs will be considered and which ones can be addressed.</a:t>
            </a:r>
            <a:endParaRPr sz="30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 marL="368300" indent="-368300" algn="l">
              <a:spcBef>
                <a:spcPts val="3200"/>
              </a:spcBef>
              <a:buSzPct val="30000"/>
              <a:buFont typeface="Zapf Dingbats"/>
              <a:buBlip>
                <a:blip r:embed="rId4"/>
              </a:buBlip>
              <a:defRPr sz="1800"/>
            </a:pPr>
            <a:r>
              <a:rPr sz="30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The Team Leader tells the Friend when he or she will hear back from the Team.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-1" y="3784600"/>
            <a:ext cx="13004801" cy="218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/>
            </a:pPr>
            <a:r>
              <a:rPr sz="36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You can find a detailed description of a Connecting Visit at the Support Team Network website,</a:t>
            </a:r>
            <a:endParaRPr sz="36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lvl="0">
              <a:defRPr sz="1800"/>
            </a:pPr>
            <a:r>
              <a:rPr sz="3600" u="sng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  <a:hlinkClick r:id="rId2" invalidUrl="" action="" tgtFrame="" tooltip="" history="1" highlightClick="0" endSnd="0"/>
              </a:rPr>
              <a:t>www.supportteams.org</a:t>
            </a:r>
            <a:r>
              <a:rPr sz="36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sz="3600">
              <a:solidFill>
                <a:srgbClr val="60606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 advClick="1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Some teams have secured a written and signed agreement from the Friend which outlines in writing what the team and the Friend have agreed upon.</a:t>
            </a:r>
            <a:endParaRPr sz="3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A sample agreement is available at the Support Team Network website by clicking on </a:t>
            </a:r>
            <a:r>
              <a:rPr sz="3400" u="sng">
                <a:solidFill>
                  <a:srgbClr val="606060"/>
                </a:solidFill>
                <a:hlinkClick r:id="rId3" invalidUrl="" action="" tgtFrame="" tooltip="" history="1" highlightClick="0" endSnd="0"/>
              </a:rPr>
              <a:t>www.supportteams.org</a:t>
            </a:r>
            <a:r>
              <a:rPr sz="3400">
                <a:solidFill>
                  <a:srgbClr val="606060"/>
                </a:solidFill>
              </a:rPr>
              <a:t>.</a:t>
            </a:r>
          </a:p>
        </p:txBody>
      </p:sp>
      <p:sp>
        <p:nvSpPr>
          <p:cNvPr id="105" name="Shape 105"/>
          <p:cNvSpPr/>
          <p:nvPr/>
        </p:nvSpPr>
        <p:spPr>
          <a:xfrm>
            <a:off x="5447382" y="1803400"/>
            <a:ext cx="211003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6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606060"/>
                </a:solidFill>
              </a:rPr>
              <a:t>Also. . 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9"/>
          <p:cNvGrpSpPr/>
          <p:nvPr/>
        </p:nvGrpSpPr>
        <p:grpSpPr>
          <a:xfrm>
            <a:off x="493619" y="2905899"/>
            <a:ext cx="5778501" cy="5854701"/>
            <a:chOff x="-127000" y="-88900"/>
            <a:chExt cx="5778500" cy="5854700"/>
          </a:xfrm>
        </p:grpSpPr>
        <p:pic>
          <p:nvPicPr>
            <p:cNvPr id="108" name="DSC_0155.jpeg"/>
            <p:cNvPicPr/>
            <p:nvPr/>
          </p:nvPicPr>
          <p:blipFill>
            <a:blip r:embed="rId2">
              <a:extLst/>
            </a:blip>
            <a:srcRect l="16528" t="0" r="16528" b="0"/>
            <a:stretch>
              <a:fillRect/>
            </a:stretch>
          </p:blipFill>
          <p:spPr>
            <a:xfrm>
              <a:off x="0" y="0"/>
              <a:ext cx="5524500" cy="5524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7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5778500" cy="5854700"/>
            </a:xfrm>
            <a:prstGeom prst="rect">
              <a:avLst/>
            </a:prstGeom>
            <a:effectLst/>
          </p:spPr>
        </p:pic>
      </p:grpSp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The Team Decides on its response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The Team Members get to know one another (if this is a first meeting of the team).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Review the Friend’s need request, including the specific times that may be required.</a:t>
            </a:r>
            <a:endParaRPr sz="3000">
              <a:solidFill>
                <a:srgbClr val="606060"/>
              </a:solidFill>
            </a:endParaRPr>
          </a:p>
          <a:p>
            <a:pPr lvl="0">
              <a:buBlip>
                <a:blip r:embed="rId4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606060"/>
                </a:solidFill>
              </a:rPr>
              <a:t>The various team members decided what they want to do.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Resources for the Support Team meeting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You can find more on the “Team Meeting Following the Connecting Visit” at the STN website by clicking </a:t>
            </a:r>
            <a:r>
              <a:rPr sz="3400" u="sng">
                <a:solidFill>
                  <a:srgbClr val="606060"/>
                </a:solidFill>
                <a:hlinkClick r:id="rId3" invalidUrl="" action="" tgtFrame="" tooltip="" history="1" highlightClick="0" endSnd="0"/>
              </a:rPr>
              <a:t>www.supportteams.org</a:t>
            </a:r>
            <a:endParaRPr sz="3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“Support Team Member Information” is available at</a:t>
            </a:r>
            <a:endParaRPr sz="3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An example of a “Time and Task Calendar” at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8"/>
          <p:cNvGrpSpPr/>
          <p:nvPr/>
        </p:nvGrpSpPr>
        <p:grpSpPr>
          <a:xfrm>
            <a:off x="495300" y="1092200"/>
            <a:ext cx="12014200" cy="6007100"/>
            <a:chOff x="-127000" y="-88900"/>
            <a:chExt cx="12014200" cy="6007100"/>
          </a:xfrm>
        </p:grpSpPr>
        <p:pic>
          <p:nvPicPr>
            <p:cNvPr id="117" name="DSC_0171.jpeg"/>
            <p:cNvPicPr/>
            <p:nvPr/>
          </p:nvPicPr>
          <p:blipFill>
            <a:blip r:embed="rId2">
              <a:extLst/>
            </a:blip>
            <a:srcRect l="0" t="13944" r="0" b="13944"/>
            <a:stretch>
              <a:fillRect/>
            </a:stretch>
          </p:blipFill>
          <p:spPr>
            <a:xfrm>
              <a:off x="0" y="0"/>
              <a:ext cx="11760200" cy="56769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14200" cy="6007100"/>
            </a:xfrm>
            <a:prstGeom prst="rect">
              <a:avLst/>
            </a:prstGeom>
            <a:effectLst/>
          </p:spPr>
        </p:pic>
      </p:grpSp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6400">
                <a:solidFill>
                  <a:srgbClr val="606060"/>
                </a:solidFill>
              </a:rPr>
              <a:t>Follow-up with the friend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defRPr sz="23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28">
                <a:solidFill>
                  <a:srgbClr val="606060"/>
                </a:solidFill>
              </a:rPr>
              <a:t>After the Support Team Meeting, the Team Leader completes the connecting phase by informing the Friend what the Support Team will be able to do.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A Support Team probably won’t be able to do everything a Friend desires.</a:t>
            </a:r>
            <a:endParaRPr sz="4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Honest, clear communication lets the Friend know exactly what to expect and when from the Support Team.</a:t>
            </a:r>
            <a:endParaRPr sz="4400">
              <a:solidFill>
                <a:srgbClr val="606060"/>
              </a:solidFill>
            </a:endParaRPr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606060"/>
                </a:solidFill>
              </a:rPr>
              <a:t>As needs change over time, the Support Team practices the same process of assessing and determining whether the team can meet new needs as they arise.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